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4" r:id="rId3"/>
    <p:sldId id="265" r:id="rId4"/>
    <p:sldId id="257" r:id="rId5"/>
    <p:sldId id="258" r:id="rId6"/>
    <p:sldId id="259" r:id="rId7"/>
    <p:sldId id="260" r:id="rId8"/>
    <p:sldId id="263" r:id="rId9"/>
    <p:sldId id="261" r:id="rId10"/>
    <p:sldId id="262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en-US" dirty="0"/>
              <a:t>Client Average Per Month By Year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2013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98000"/>
                    <a:hueMod val="94000"/>
                    <a:satMod val="130000"/>
                    <a:lumMod val="128000"/>
                  </a:schemeClr>
                </a:gs>
                <a:gs pos="100000">
                  <a:schemeClr val="accent1">
                    <a:shade val="94000"/>
                    <a:lumMod val="8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0800" dist="38100" dir="5400000" rotWithShape="0">
                <a:srgbClr val="000000">
                  <a:alpha val="46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/>
            </a:scene3d>
            <a:sp3d prstMaterial="plastic">
              <a:bevelT w="25400" h="25400"/>
            </a:sp3d>
          </c:spPr>
          <c:invertIfNegative val="0"/>
          <c:dLbls>
            <c:delete val="1"/>
          </c:dLbls>
          <c:cat>
            <c:strRef>
              <c:f>Sheet1!$A$2:$A$5</c:f>
              <c:strCache>
                <c:ptCount val="3"/>
                <c:pt idx="0">
                  <c:v>General Assistance</c:v>
                </c:pt>
                <c:pt idx="1">
                  <c:v>Emergency Assistance</c:v>
                </c:pt>
                <c:pt idx="2">
                  <c:v>Shelter Cases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33.125</c:v>
                </c:pt>
                <c:pt idx="1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41A-4494-BAFC-28C2A76C397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2014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tint val="98000"/>
                    <a:hueMod val="94000"/>
                    <a:satMod val="130000"/>
                    <a:lumMod val="128000"/>
                  </a:schemeClr>
                </a:gs>
                <a:gs pos="100000">
                  <a:schemeClr val="accent2">
                    <a:shade val="94000"/>
                    <a:lumMod val="8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0800" dist="38100" dir="5400000" rotWithShape="0">
                <a:srgbClr val="000000">
                  <a:alpha val="46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/>
            </a:scene3d>
            <a:sp3d prstMaterial="plastic">
              <a:bevelT w="25400" h="25400"/>
            </a:sp3d>
          </c:spPr>
          <c:invertIfNegative val="0"/>
          <c:dLbls>
            <c:delete val="1"/>
          </c:dLbls>
          <c:cat>
            <c:strRef>
              <c:f>Sheet1!$A$2:$A$5</c:f>
              <c:strCache>
                <c:ptCount val="3"/>
                <c:pt idx="0">
                  <c:v>General Assistance</c:v>
                </c:pt>
                <c:pt idx="1">
                  <c:v>Emergency Assistance</c:v>
                </c:pt>
                <c:pt idx="2">
                  <c:v>Shelter Cases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43</c:v>
                </c:pt>
                <c:pt idx="1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41A-4494-BAFC-28C2A76C3979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2015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tint val="98000"/>
                    <a:hueMod val="94000"/>
                    <a:satMod val="130000"/>
                    <a:lumMod val="128000"/>
                  </a:schemeClr>
                </a:gs>
                <a:gs pos="100000">
                  <a:schemeClr val="accent3">
                    <a:shade val="94000"/>
                    <a:lumMod val="8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0800" dist="38100" dir="5400000" rotWithShape="0">
                <a:srgbClr val="000000">
                  <a:alpha val="46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/>
            </a:scene3d>
            <a:sp3d prstMaterial="plastic">
              <a:bevelT w="25400" h="25400"/>
            </a:sp3d>
          </c:spPr>
          <c:invertIfNegative val="0"/>
          <c:dLbls>
            <c:delete val="1"/>
          </c:dLbls>
          <c:cat>
            <c:strRef>
              <c:f>Sheet1!$A$2:$A$5</c:f>
              <c:strCache>
                <c:ptCount val="3"/>
                <c:pt idx="0">
                  <c:v>General Assistance</c:v>
                </c:pt>
                <c:pt idx="1">
                  <c:v>Emergency Assistance</c:v>
                </c:pt>
                <c:pt idx="2">
                  <c:v>Shelter Cases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38.83</c:v>
                </c:pt>
                <c:pt idx="1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41A-4494-BAFC-28C2A76C3979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2016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tint val="98000"/>
                    <a:hueMod val="94000"/>
                    <a:satMod val="130000"/>
                    <a:lumMod val="128000"/>
                  </a:schemeClr>
                </a:gs>
                <a:gs pos="100000">
                  <a:schemeClr val="accent4">
                    <a:shade val="94000"/>
                    <a:lumMod val="8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0800" dist="38100" dir="5400000" rotWithShape="0">
                <a:srgbClr val="000000">
                  <a:alpha val="46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/>
            </a:scene3d>
            <a:sp3d prstMaterial="plastic">
              <a:bevelT w="25400" h="25400"/>
            </a:sp3d>
          </c:spPr>
          <c:invertIfNegative val="0"/>
          <c:dLbls>
            <c:delete val="1"/>
          </c:dLbls>
          <c:cat>
            <c:strRef>
              <c:f>Sheet1!$A$2:$A$5</c:f>
              <c:strCache>
                <c:ptCount val="3"/>
                <c:pt idx="0">
                  <c:v>General Assistance</c:v>
                </c:pt>
                <c:pt idx="1">
                  <c:v>Emergency Assistance</c:v>
                </c:pt>
                <c:pt idx="2">
                  <c:v>Shelter Cases</c:v>
                </c:pt>
              </c:strCache>
            </c:strRef>
          </c:cat>
          <c:val>
            <c:numRef>
              <c:f>Sheet1!$E$2:$E$5</c:f>
              <c:numCache>
                <c:formatCode>General</c:formatCode>
                <c:ptCount val="4"/>
                <c:pt idx="0">
                  <c:v>34.165999999999997</c:v>
                </c:pt>
                <c:pt idx="1">
                  <c:v>8.75</c:v>
                </c:pt>
                <c:pt idx="2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41A-4494-BAFC-28C2A76C3979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2017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tint val="98000"/>
                    <a:hueMod val="94000"/>
                    <a:satMod val="130000"/>
                    <a:lumMod val="128000"/>
                  </a:schemeClr>
                </a:gs>
                <a:gs pos="100000">
                  <a:schemeClr val="accent5">
                    <a:shade val="94000"/>
                    <a:lumMod val="8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0800" dist="38100" dir="5400000" rotWithShape="0">
                <a:srgbClr val="000000">
                  <a:alpha val="46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/>
            </a:scene3d>
            <a:sp3d prstMaterial="plastic">
              <a:bevelT w="25400" h="25400"/>
            </a:sp3d>
          </c:spPr>
          <c:invertIfNegative val="0"/>
          <c:dLbls>
            <c:delete val="1"/>
          </c:dLbls>
          <c:cat>
            <c:strRef>
              <c:f>Sheet1!$A$2:$A$5</c:f>
              <c:strCache>
                <c:ptCount val="3"/>
                <c:pt idx="0">
                  <c:v>General Assistance</c:v>
                </c:pt>
                <c:pt idx="1">
                  <c:v>Emergency Assistance</c:v>
                </c:pt>
                <c:pt idx="2">
                  <c:v>Shelter Cases</c:v>
                </c:pt>
              </c:strCache>
            </c:strRef>
          </c:cat>
          <c:val>
            <c:numRef>
              <c:f>Sheet1!$F$2:$F$5</c:f>
              <c:numCache>
                <c:formatCode>General</c:formatCode>
                <c:ptCount val="4"/>
                <c:pt idx="0">
                  <c:v>34</c:v>
                </c:pt>
                <c:pt idx="2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41A-4494-BAFC-28C2A76C3979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368087016"/>
        <c:axId val="368088656"/>
      </c:barChart>
      <c:catAx>
        <c:axId val="3680870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68088656"/>
        <c:crosses val="autoZero"/>
        <c:auto val="1"/>
        <c:lblAlgn val="ctr"/>
        <c:lblOffset val="100"/>
        <c:noMultiLvlLbl val="0"/>
      </c:catAx>
      <c:valAx>
        <c:axId val="3680886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680870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9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lt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lt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lt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3/6/2017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3/6/2017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3/6/2017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cctownship.com/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ctownship.com/" TargetMode="External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39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State of the Township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/>
              <a:t>Town Of The City of Champaign</a:t>
            </a:r>
          </a:p>
          <a:p>
            <a:r>
              <a:rPr lang="en-US" b="1" i="1" dirty="0"/>
              <a:t>2013-2017</a:t>
            </a:r>
          </a:p>
        </p:txBody>
      </p:sp>
    </p:spTree>
    <p:extLst>
      <p:ext uri="{BB962C8B-B14F-4D97-AF65-F5344CB8AC3E}">
        <p14:creationId xmlns:p14="http://schemas.microsoft.com/office/powerpoint/2010/main" val="1243601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Future goals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Additional GA contracts with Smaller Townships</a:t>
            </a:r>
          </a:p>
          <a:p>
            <a:r>
              <a:rPr lang="en-US" dirty="0"/>
              <a:t>Spearheading a County Wide Township Association</a:t>
            </a:r>
          </a:p>
          <a:p>
            <a:r>
              <a:rPr lang="en-US" dirty="0"/>
              <a:t>Expansion and Greater Collaboration of the Township Youth Program</a:t>
            </a:r>
          </a:p>
          <a:p>
            <a:r>
              <a:rPr lang="en-US" dirty="0"/>
              <a:t>Increase General Assistance Grant for 2017/2018</a:t>
            </a:r>
          </a:p>
          <a:p>
            <a:r>
              <a:rPr lang="en-US" dirty="0"/>
              <a:t>Greater Collaboration Between Assessor and Supervisor</a:t>
            </a:r>
          </a:p>
          <a:p>
            <a:r>
              <a:rPr lang="en-US" dirty="0"/>
              <a:t>Expansion of the Assessor’s Records Management System</a:t>
            </a:r>
          </a:p>
          <a:p>
            <a:r>
              <a:rPr lang="en-US" dirty="0"/>
              <a:t>Expansion of the GA program Post State GA Rewrite</a:t>
            </a:r>
          </a:p>
          <a:p>
            <a:r>
              <a:rPr lang="en-US" dirty="0"/>
              <a:t>Clarification of SW Champaign Annexation and Related Issues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76673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Township Supervisor	</a:t>
            </a:r>
          </a:p>
        </p:txBody>
      </p:sp>
      <p:pic>
        <p:nvPicPr>
          <p:cNvPr id="7" name="Picture Placeholder 6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23086" r="23086"/>
          <a:stretch>
            <a:fillRect/>
          </a:stretch>
        </p:blipFill>
        <p:spPr/>
      </p:pic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-Social Service Branch of Local Government</a:t>
            </a:r>
          </a:p>
          <a:p>
            <a:r>
              <a:rPr lang="en-US" dirty="0"/>
              <a:t>-Provides State Mandated General Assistance (GA-TA)</a:t>
            </a:r>
          </a:p>
          <a:p>
            <a:r>
              <a:rPr lang="en-US" dirty="0"/>
              <a:t>-Provide Emergency Assistance</a:t>
            </a:r>
          </a:p>
          <a:p>
            <a:r>
              <a:rPr lang="en-US" dirty="0"/>
              <a:t>-Provide Housing Assistance</a:t>
            </a:r>
          </a:p>
          <a:p>
            <a:r>
              <a:rPr lang="en-US" dirty="0"/>
              <a:t>-Case Management</a:t>
            </a:r>
          </a:p>
          <a:p>
            <a:r>
              <a:rPr lang="en-US" dirty="0"/>
              <a:t>-Collaboration with Non Profits and Other Agencies</a:t>
            </a:r>
          </a:p>
        </p:txBody>
      </p:sp>
    </p:spTree>
    <p:extLst>
      <p:ext uri="{BB962C8B-B14F-4D97-AF65-F5344CB8AC3E}">
        <p14:creationId xmlns:p14="http://schemas.microsoft.com/office/powerpoint/2010/main" val="20917319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Township Assessor	</a:t>
            </a:r>
          </a:p>
        </p:txBody>
      </p:sp>
      <p:pic>
        <p:nvPicPr>
          <p:cNvPr id="7" name="Picture Placeholder 6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23099" r="23099"/>
          <a:stretch>
            <a:fillRect/>
          </a:stretch>
        </p:blipFill>
        <p:spPr/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-Assesses Property at Fair Cash Value</a:t>
            </a:r>
          </a:p>
          <a:p>
            <a:r>
              <a:rPr lang="en-US" dirty="0"/>
              <a:t>-Assessment is Used to Determine a Taxpayer’s Overall Share of Tax Burden</a:t>
            </a:r>
          </a:p>
          <a:p>
            <a:r>
              <a:rPr lang="en-US" dirty="0"/>
              <a:t>-Excepts Homestead and Senior Exemptions</a:t>
            </a:r>
          </a:p>
          <a:p>
            <a:r>
              <a:rPr lang="en-US" dirty="0"/>
              <a:t>-Responsible for 23,715 parcels valued at 1.75 Billion (7/1/16) </a:t>
            </a:r>
          </a:p>
        </p:txBody>
      </p:sp>
    </p:spTree>
    <p:extLst>
      <p:ext uri="{BB962C8B-B14F-4D97-AF65-F5344CB8AC3E}">
        <p14:creationId xmlns:p14="http://schemas.microsoft.com/office/powerpoint/2010/main" val="27112441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Year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Increased social media presence-Twitter (@cctownship) and Facebook (City of Champaign Township)</a:t>
            </a:r>
          </a:p>
          <a:p>
            <a:r>
              <a:rPr lang="en-US" dirty="0"/>
              <a:t>Connected to UC2B (Sig. cost savings, increased speed)</a:t>
            </a:r>
          </a:p>
          <a:p>
            <a:r>
              <a:rPr lang="en-US" dirty="0"/>
              <a:t>Joined Illinois Funds (Increased efficiency, security, transparency)</a:t>
            </a:r>
          </a:p>
          <a:p>
            <a:r>
              <a:rPr lang="en-US" dirty="0"/>
              <a:t>Cradle 2 Career Support/Partner</a:t>
            </a:r>
          </a:p>
          <a:p>
            <a:r>
              <a:rPr lang="en-US" dirty="0"/>
              <a:t>New Digital Phone System (Significant Cost Reduction)</a:t>
            </a:r>
          </a:p>
          <a:p>
            <a:r>
              <a:rPr lang="en-US" dirty="0"/>
              <a:t>Began Voter Registration (Online Pilot Program)</a:t>
            </a:r>
          </a:p>
          <a:p>
            <a:r>
              <a:rPr lang="en-US" dirty="0"/>
              <a:t>Contracted with City for Services (IT, Legal, HR)</a:t>
            </a:r>
          </a:p>
          <a:p>
            <a:r>
              <a:rPr lang="en-US" dirty="0"/>
              <a:t>Cut Township costs (utilities, contracts, etc. by 50%) </a:t>
            </a:r>
          </a:p>
        </p:txBody>
      </p:sp>
    </p:spTree>
    <p:extLst>
      <p:ext uri="{BB962C8B-B14F-4D97-AF65-F5344CB8AC3E}">
        <p14:creationId xmlns:p14="http://schemas.microsoft.com/office/powerpoint/2010/main" val="10014268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r="-4" b="9915"/>
          <a:stretch/>
        </p:blipFill>
        <p:spPr>
          <a:xfrm>
            <a:off x="831" y="10"/>
            <a:ext cx="3502025" cy="4206230"/>
          </a:xfrm>
          <a:prstGeom prst="rect">
            <a:avLst/>
          </a:prstGeom>
          <a:effectLst>
            <a:innerShdw blurRad="57150" dist="38100" dir="14460000">
              <a:prstClr val="black">
                <a:alpha val="70000"/>
              </a:prstClr>
            </a:innerShdw>
          </a:effectLst>
        </p:spPr>
      </p:pic>
      <p:grpSp>
        <p:nvGrpSpPr>
          <p:cNvPr id="15" name="Group 14"/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16" name="Straight Connector 15"/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/>
          <a:srcRect l="17584" r="13351" b="1"/>
          <a:stretch/>
        </p:blipFill>
        <p:spPr>
          <a:xfrm>
            <a:off x="-2343" y="4206240"/>
            <a:ext cx="3505199" cy="2651760"/>
          </a:xfrm>
          <a:prstGeom prst="rect">
            <a:avLst/>
          </a:prstGeom>
          <a:effectLst>
            <a:innerShdw blurRad="57150" dist="38100" dir="14460000">
              <a:prstClr val="black">
                <a:alpha val="70000"/>
              </a:prstClr>
            </a:innerShdw>
          </a:effec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78579" y="4487332"/>
            <a:ext cx="5627158" cy="1507067"/>
          </a:xfrm>
        </p:spPr>
        <p:txBody>
          <a:bodyPr>
            <a:normAutofit/>
          </a:bodyPr>
          <a:lstStyle/>
          <a:p>
            <a:r>
              <a:rPr lang="en-US" dirty="0"/>
              <a:t>Year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4612" y="685800"/>
            <a:ext cx="6626072" cy="3615267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Metanoia and Township Youth Pilot Program (culminated with council play)</a:t>
            </a:r>
          </a:p>
          <a:p>
            <a:r>
              <a:rPr lang="en-US" dirty="0"/>
              <a:t>Unit4 SYEP Sponsorship</a:t>
            </a:r>
          </a:p>
          <a:p>
            <a:r>
              <a:rPr lang="en-US" dirty="0"/>
              <a:t>Increased General Assistance to $250</a:t>
            </a:r>
          </a:p>
          <a:p>
            <a:r>
              <a:rPr lang="en-US" dirty="0"/>
              <a:t>Rewrote Employee Handbook </a:t>
            </a:r>
          </a:p>
          <a:p>
            <a:r>
              <a:rPr lang="en-US" dirty="0"/>
              <a:t>Enrolled all Township Clients into ACA ($25k annual savings)</a:t>
            </a:r>
          </a:p>
          <a:p>
            <a:r>
              <a:rPr lang="en-US" dirty="0"/>
              <a:t>Contracted with Newcomb Township for GA services</a:t>
            </a:r>
          </a:p>
          <a:p>
            <a:r>
              <a:rPr lang="en-US" dirty="0"/>
              <a:t>Collaborate with Unit 4 on Homelessness and Prevention</a:t>
            </a:r>
          </a:p>
        </p:txBody>
      </p:sp>
    </p:spTree>
    <p:extLst>
      <p:ext uri="{BB962C8B-B14F-4D97-AF65-F5344CB8AC3E}">
        <p14:creationId xmlns:p14="http://schemas.microsoft.com/office/powerpoint/2010/main" val="26844898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9" name="Rectangle 68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71" name="Group 70"/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72" name="Straight Connector 71"/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8" name="Snip Diagonal Corner Rectangle 24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2990" y="620722"/>
            <a:ext cx="6575496" cy="5286838"/>
          </a:xfrm>
          <a:prstGeom prst="snip2DiagRect">
            <a:avLst>
              <a:gd name="adj1" fmla="val 10787"/>
              <a:gd name="adj2" fmla="val 0"/>
            </a:avLst>
          </a:prstGeom>
          <a:solidFill>
            <a:schemeClr val="tx1"/>
          </a:solidFill>
          <a:ln>
            <a:noFill/>
          </a:ln>
          <a:effectLst>
            <a:innerShdw blurRad="57150" dist="38100" dir="14460000">
              <a:prstClr val="black">
                <a:alpha val="7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5247" r="5316" b="-1"/>
          <a:stretch/>
        </p:blipFill>
        <p:spPr>
          <a:xfrm>
            <a:off x="4250406" y="2618147"/>
            <a:ext cx="2601656" cy="3124019"/>
          </a:xfrm>
          <a:custGeom>
            <a:avLst/>
            <a:gdLst>
              <a:gd name="connsiteX0" fmla="*/ 0 w 2794018"/>
              <a:gd name="connsiteY0" fmla="*/ 0 h 3124019"/>
              <a:gd name="connsiteX1" fmla="*/ 2794018 w 2794018"/>
              <a:gd name="connsiteY1" fmla="*/ 0 h 3124019"/>
              <a:gd name="connsiteX2" fmla="*/ 2794018 w 2794018"/>
              <a:gd name="connsiteY2" fmla="*/ 2589410 h 3124019"/>
              <a:gd name="connsiteX3" fmla="*/ 2259409 w 2794018"/>
              <a:gd name="connsiteY3" fmla="*/ 3124019 h 3124019"/>
              <a:gd name="connsiteX4" fmla="*/ 0 w 2794018"/>
              <a:gd name="connsiteY4" fmla="*/ 3124019 h 31240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94018" h="3124019">
                <a:moveTo>
                  <a:pt x="0" y="0"/>
                </a:moveTo>
                <a:lnTo>
                  <a:pt x="2794018" y="0"/>
                </a:lnTo>
                <a:lnTo>
                  <a:pt x="2794018" y="2589410"/>
                </a:lnTo>
                <a:lnTo>
                  <a:pt x="2259409" y="3124019"/>
                </a:lnTo>
                <a:lnTo>
                  <a:pt x="0" y="3124019"/>
                </a:lnTo>
                <a:close/>
              </a:path>
            </a:pathLst>
          </a:custGeom>
        </p:spPr>
      </p:pic>
      <p:pic>
        <p:nvPicPr>
          <p:cNvPr id="1026" name="Picture 2" descr="https://pbs.twimg.com/media/Cn0j3ONWAAAjohx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861" r="-1" b="18932"/>
          <a:stretch/>
        </p:blipFill>
        <p:spPr bwMode="auto">
          <a:xfrm>
            <a:off x="799073" y="786117"/>
            <a:ext cx="3311119" cy="2967046"/>
          </a:xfrm>
          <a:custGeom>
            <a:avLst/>
            <a:gdLst>
              <a:gd name="connsiteX0" fmla="*/ 534609 w 3311119"/>
              <a:gd name="connsiteY0" fmla="*/ 0 h 2967046"/>
              <a:gd name="connsiteX1" fmla="*/ 3311119 w 3311119"/>
              <a:gd name="connsiteY1" fmla="*/ 0 h 2967046"/>
              <a:gd name="connsiteX2" fmla="*/ 3311119 w 3311119"/>
              <a:gd name="connsiteY2" fmla="*/ 2967046 h 2967046"/>
              <a:gd name="connsiteX3" fmla="*/ 0 w 3311119"/>
              <a:gd name="connsiteY3" fmla="*/ 2967046 h 2967046"/>
              <a:gd name="connsiteX4" fmla="*/ 0 w 3311119"/>
              <a:gd name="connsiteY4" fmla="*/ 534609 h 29670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11119" h="2967046">
                <a:moveTo>
                  <a:pt x="534609" y="0"/>
                </a:moveTo>
                <a:lnTo>
                  <a:pt x="3311119" y="0"/>
                </a:lnTo>
                <a:lnTo>
                  <a:pt x="3311119" y="2967046"/>
                </a:lnTo>
                <a:lnTo>
                  <a:pt x="0" y="2967046"/>
                </a:lnTo>
                <a:lnTo>
                  <a:pt x="0" y="534609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 useBgFill="1">
        <p:nvSpPr>
          <p:cNvPr id="80" name="Rectangle 79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53579" y="786117"/>
            <a:ext cx="2797904" cy="170214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2" name="Rectangle 81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9072" y="3883046"/>
            <a:ext cx="3311119" cy="185911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32710" y="620722"/>
            <a:ext cx="3518748" cy="1142462"/>
          </a:xfrm>
        </p:spPr>
        <p:txBody>
          <a:bodyPr anchor="b">
            <a:normAutofit/>
          </a:bodyPr>
          <a:lstStyle/>
          <a:p>
            <a:r>
              <a:rPr lang="en-US" sz="2800" dirty="0"/>
              <a:t>Year 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32710" y="1822449"/>
            <a:ext cx="3479419" cy="3070226"/>
          </a:xfrm>
        </p:spPr>
        <p:txBody>
          <a:bodyPr anchor="t">
            <a:normAutofit/>
          </a:bodyPr>
          <a:lstStyle/>
          <a:p>
            <a:r>
              <a:rPr lang="en-US" sz="1400" dirty="0"/>
              <a:t>New Town Hall at 53 E. Logan</a:t>
            </a:r>
          </a:p>
          <a:p>
            <a:r>
              <a:rPr lang="en-US" sz="1400" dirty="0"/>
              <a:t>New logo for 50 year anniversary of the Township</a:t>
            </a:r>
          </a:p>
          <a:p>
            <a:r>
              <a:rPr lang="en-US" sz="1400" dirty="0"/>
              <a:t>New web site (</a:t>
            </a:r>
            <a:r>
              <a:rPr lang="en-US" sz="1400" dirty="0">
                <a:hlinkClick r:id="rId4"/>
              </a:rPr>
              <a:t>www.cctownship.com</a:t>
            </a:r>
            <a:r>
              <a:rPr lang="en-US" sz="1400" dirty="0"/>
              <a:t>) </a:t>
            </a:r>
          </a:p>
          <a:p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868894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 year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Increased General Assistance to $260</a:t>
            </a:r>
          </a:p>
          <a:p>
            <a:r>
              <a:rPr lang="en-US" dirty="0"/>
              <a:t>Formed partnership agreement with Regional Planning and HUD for Emergency Family Shelter extended housing</a:t>
            </a:r>
          </a:p>
          <a:p>
            <a:r>
              <a:rPr lang="en-US" dirty="0"/>
              <a:t>Review annexation of 787 parcels in SW Champaign</a:t>
            </a:r>
          </a:p>
          <a:p>
            <a:r>
              <a:rPr lang="en-US" dirty="0"/>
              <a:t>Continued Planning for Future Youth Programs</a:t>
            </a:r>
          </a:p>
          <a:p>
            <a:r>
              <a:rPr lang="en-US" dirty="0"/>
              <a:t>Hosting Events (ICASH, Smart Money Week, etc.)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44689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 Assistance 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2758394"/>
              </p:ext>
            </p:extLst>
          </p:nvPr>
        </p:nvGraphicFramePr>
        <p:xfrm>
          <a:off x="684213" y="685800"/>
          <a:ext cx="8534400" cy="36147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438857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" name="Rectangle 5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7" name="Group 6"/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Snip Diagonal Corner Rectangle 25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4001" y="620722"/>
            <a:ext cx="3670674" cy="5286838"/>
          </a:xfrm>
          <a:prstGeom prst="snip2DiagRect">
            <a:avLst>
              <a:gd name="adj1" fmla="val 11518"/>
              <a:gd name="adj2" fmla="val 0"/>
            </a:avLst>
          </a:prstGeom>
          <a:solidFill>
            <a:schemeClr val="tx1"/>
          </a:solidFill>
          <a:ln>
            <a:noFill/>
          </a:ln>
          <a:effectLst>
            <a:innerShdw blurRad="57150" dist="38100" dir="14460000">
              <a:prstClr val="black">
                <a:alpha val="7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2747" r="7461" b="-1"/>
          <a:stretch/>
        </p:blipFill>
        <p:spPr>
          <a:xfrm>
            <a:off x="800558" y="786117"/>
            <a:ext cx="3337560" cy="4956048"/>
          </a:xfrm>
          <a:custGeom>
            <a:avLst/>
            <a:gdLst>
              <a:gd name="connsiteX0" fmla="*/ 384420 w 3337560"/>
              <a:gd name="connsiteY0" fmla="*/ 0 h 4956048"/>
              <a:gd name="connsiteX1" fmla="*/ 3337560 w 3337560"/>
              <a:gd name="connsiteY1" fmla="*/ 0 h 4956048"/>
              <a:gd name="connsiteX2" fmla="*/ 3337560 w 3337560"/>
              <a:gd name="connsiteY2" fmla="*/ 4571628 h 4956048"/>
              <a:gd name="connsiteX3" fmla="*/ 2953140 w 3337560"/>
              <a:gd name="connsiteY3" fmla="*/ 4956048 h 4956048"/>
              <a:gd name="connsiteX4" fmla="*/ 0 w 3337560"/>
              <a:gd name="connsiteY4" fmla="*/ 4956048 h 4956048"/>
              <a:gd name="connsiteX5" fmla="*/ 0 w 3337560"/>
              <a:gd name="connsiteY5" fmla="*/ 384420 h 4956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37560" h="4956048">
                <a:moveTo>
                  <a:pt x="384420" y="0"/>
                </a:moveTo>
                <a:lnTo>
                  <a:pt x="3337560" y="0"/>
                </a:lnTo>
                <a:lnTo>
                  <a:pt x="3337560" y="4571628"/>
                </a:lnTo>
                <a:lnTo>
                  <a:pt x="2953140" y="4956048"/>
                </a:lnTo>
                <a:lnTo>
                  <a:pt x="0" y="4956048"/>
                </a:lnTo>
                <a:lnTo>
                  <a:pt x="0" y="384420"/>
                </a:lnTo>
                <a:close/>
              </a:path>
            </a:pathLst>
          </a:cu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61860" y="4487332"/>
            <a:ext cx="5627258" cy="1507067"/>
          </a:xfrm>
        </p:spPr>
        <p:txBody>
          <a:bodyPr>
            <a:normAutofit/>
          </a:bodyPr>
          <a:lstStyle/>
          <a:p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61860" y="685800"/>
            <a:ext cx="6253792" cy="3615267"/>
          </a:xfrm>
        </p:spPr>
        <p:txBody>
          <a:bodyPr>
            <a:normAutofit/>
          </a:bodyPr>
          <a:lstStyle/>
          <a:p>
            <a:r>
              <a:rPr lang="en-US" dirty="0"/>
              <a:t>Thanksgiving baskets with St. Patrick Church</a:t>
            </a:r>
          </a:p>
          <a:p>
            <a:r>
              <a:rPr lang="en-US" dirty="0"/>
              <a:t>Senior Summer Fan Program</a:t>
            </a:r>
          </a:p>
          <a:p>
            <a:r>
              <a:rPr lang="en-US" dirty="0"/>
              <a:t>Strong belief in transparent government, all documents are available on the web site </a:t>
            </a:r>
            <a:r>
              <a:rPr lang="en-US" dirty="0">
                <a:hlinkClick r:id="rId3"/>
              </a:rPr>
              <a:t>www.cctownship.com</a:t>
            </a:r>
            <a:r>
              <a:rPr lang="en-US" dirty="0"/>
              <a:t> </a:t>
            </a:r>
          </a:p>
          <a:p>
            <a:r>
              <a:rPr lang="en-US" dirty="0"/>
              <a:t>Same levy rate last 4 years</a:t>
            </a:r>
          </a:p>
          <a:p>
            <a:r>
              <a:rPr lang="en-US" dirty="0"/>
              <a:t>Continued Financial Support of Unit 4 SYEP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3287485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924</TotalTime>
  <Words>405</Words>
  <Application>Microsoft Office PowerPoint</Application>
  <PresentationFormat>Widescreen</PresentationFormat>
  <Paragraphs>59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Century Gothic</vt:lpstr>
      <vt:lpstr>Wingdings 3</vt:lpstr>
      <vt:lpstr>Slice</vt:lpstr>
      <vt:lpstr>State of the Township</vt:lpstr>
      <vt:lpstr>Township Supervisor </vt:lpstr>
      <vt:lpstr>Township Assessor </vt:lpstr>
      <vt:lpstr>Year 1</vt:lpstr>
      <vt:lpstr>Year 2</vt:lpstr>
      <vt:lpstr>Year 3</vt:lpstr>
      <vt:lpstr>Current year</vt:lpstr>
      <vt:lpstr>General Assistance </vt:lpstr>
      <vt:lpstr> </vt:lpstr>
      <vt:lpstr>Future goals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State of the Township</dc:title>
  <dc:creator>Andrew Quarnstrom</dc:creator>
  <cp:lastModifiedBy>Andrew Quarnstrom</cp:lastModifiedBy>
  <cp:revision>36</cp:revision>
  <dcterms:created xsi:type="dcterms:W3CDTF">2017-02-06T15:42:08Z</dcterms:created>
  <dcterms:modified xsi:type="dcterms:W3CDTF">2017-03-06T20:35:10Z</dcterms:modified>
</cp:coreProperties>
</file>